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1" r:id="rId4"/>
    <p:sldId id="262" r:id="rId5"/>
    <p:sldId id="260" r:id="rId6"/>
    <p:sldId id="263" r:id="rId7"/>
    <p:sldId id="264" r:id="rId8"/>
    <p:sldId id="265" r:id="rId9"/>
    <p:sldId id="266" r:id="rId10"/>
    <p:sldId id="26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17.09.2021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 xmlns:p14="http://schemas.microsoft.com/office/powerpoint/2010/main"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17.09.2021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rmAutofit/>
          </a:bodyPr>
          <a:lstStyle/>
          <a:p>
            <a:r>
              <a:rPr lang="kk-KZ" sz="1800" b="1" dirty="0" smtClean="0">
                <a:solidFill>
                  <a:schemeClr val="accent1">
                    <a:lumMod val="75000"/>
                  </a:schemeClr>
                </a:solidFill>
                <a:latin typeface="Arial" panose="020B0604020202020204" pitchFamily="34" charset="0"/>
                <a:ea typeface="+mn-ea"/>
                <a:cs typeface="Arial" panose="020B0604020202020204" pitchFamily="34" charset="0"/>
              </a:rPr>
              <a:t>Алтын өнеркәсібі</a:t>
            </a:r>
            <a:endParaRPr lang="ru-RU" sz="1800" b="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1224136"/>
          </a:xfrm>
        </p:spPr>
        <p:txBody>
          <a:bodyPr>
            <a:noAutofit/>
          </a:bodyPr>
          <a:lstStyle/>
          <a:p>
            <a:pPr marL="457200" indent="-457200" algn="just">
              <a:buFont typeface="Wingdings" panose="05000000000000000000" pitchFamily="2" charset="2"/>
              <a:buChar char="ü"/>
            </a:pPr>
            <a:r>
              <a:rPr lang="kk-KZ" sz="2400" b="1" i="1" dirty="0" smtClean="0">
                <a:solidFill>
                  <a:schemeClr val="tx1"/>
                </a:solidFill>
              </a:rPr>
              <a:t>Алтынды гравитациялық әдіспен байыту</a:t>
            </a:r>
            <a:r>
              <a:rPr lang="kk-KZ" sz="2000" b="1" i="1" dirty="0" smtClean="0">
                <a:solidFill>
                  <a:schemeClr val="tx1"/>
                </a:solidFill>
                <a:latin typeface="Arial" panose="020B0604020202020204" pitchFamily="34" charset="0"/>
                <a:cs typeface="Arial" panose="020B0604020202020204" pitchFamily="34" charset="0"/>
              </a:rPr>
              <a:t>;</a:t>
            </a:r>
            <a:endParaRPr lang="kk-KZ" sz="2000" b="1" i="1" dirty="0" smtClean="0">
              <a:solidFill>
                <a:schemeClr val="tx1"/>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ü"/>
            </a:pPr>
            <a:r>
              <a:rPr lang="ru-RU" sz="2400" b="1" i="1" dirty="0" smtClean="0">
                <a:solidFill>
                  <a:schemeClr val="tx1"/>
                </a:solidFill>
              </a:rPr>
              <a:t>Отсадка</a:t>
            </a:r>
            <a:endParaRPr lang="ru-RU" sz="2400" b="1" i="1" dirty="0" smtClean="0">
              <a:solidFill>
                <a:schemeClr val="tx1"/>
              </a:solidFill>
            </a:endParaRPr>
          </a:p>
          <a:p>
            <a:pPr marL="457200" indent="-457200" algn="l">
              <a:buFont typeface="Wingdings" panose="05000000000000000000" pitchFamily="2" charset="2"/>
              <a:buChar char="ü"/>
            </a:pPr>
            <a:r>
              <a:rPr lang="kk-KZ" sz="2400" b="1" i="1" dirty="0" smtClean="0">
                <a:solidFill>
                  <a:schemeClr val="tx1"/>
                </a:solidFill>
              </a:rPr>
              <a:t>Шлюздерде байыту</a:t>
            </a:r>
          </a:p>
          <a:p>
            <a:pPr marL="457200" indent="-457200" algn="l">
              <a:buFont typeface="Wingdings" panose="05000000000000000000" pitchFamily="2" charset="2"/>
              <a:buChar char="ü"/>
            </a:pPr>
            <a:r>
              <a:rPr lang="kk-KZ" sz="2400" b="1" i="1" dirty="0" smtClean="0">
                <a:solidFill>
                  <a:schemeClr val="tx1"/>
                </a:solidFill>
                <a:latin typeface="Arial" panose="020B0604020202020204" pitchFamily="34" charset="0"/>
                <a:cs typeface="Arial" panose="020B0604020202020204" pitchFamily="34" charset="0"/>
              </a:rPr>
              <a:t>Концентрациялық үстелдерде байыту</a:t>
            </a:r>
          </a:p>
          <a:p>
            <a:pPr marL="457200" indent="-457200" algn="l">
              <a:buFont typeface="Wingdings" panose="05000000000000000000" pitchFamily="2" charset="2"/>
              <a:buChar char="ü"/>
            </a:pPr>
            <a:r>
              <a:rPr lang="kk-KZ" sz="2400" b="1" i="1" dirty="0" smtClean="0">
                <a:solidFill>
                  <a:schemeClr val="tx1"/>
                </a:solidFill>
                <a:latin typeface="Arial" panose="020B0604020202020204" pitchFamily="34" charset="0"/>
                <a:cs typeface="Arial" panose="020B0604020202020204" pitchFamily="34" charset="0"/>
              </a:rPr>
              <a:t>Винтті бөлгіштерде байыту</a:t>
            </a:r>
          </a:p>
          <a:p>
            <a:pPr marL="457200" indent="-457200" algn="l">
              <a:buFont typeface="Wingdings" panose="05000000000000000000" pitchFamily="2" charset="2"/>
              <a:buChar char="ü"/>
            </a:pPr>
            <a:endParaRPr lang="ru-RU" sz="2400" b="1" i="1"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a:t>
            </a:r>
            <a:r>
              <a:rPr lang="ru-RU" b="1" dirty="0" err="1" smtClean="0">
                <a:solidFill>
                  <a:schemeClr val="accent1">
                    <a:lumMod val="75000"/>
                  </a:schemeClr>
                </a:solidFill>
                <a:latin typeface="Arial" panose="020B0604020202020204" pitchFamily="34" charset="0"/>
                <a:cs typeface="Arial" panose="020B0604020202020204" pitchFamily="34" charset="0"/>
              </a:rPr>
              <a:t>Асыл</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металдар</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металлургиясы</a:t>
            </a:r>
            <a:r>
              <a:rPr lang="ru-RU" b="1" dirty="0" smtClean="0">
                <a:solidFill>
                  <a:schemeClr val="accent1">
                    <a:lumMod val="75000"/>
                  </a:schemeClr>
                </a:solidFill>
                <a:latin typeface="Arial" panose="020B0604020202020204" pitchFamily="34" charset="0"/>
                <a:cs typeface="Arial" panose="020B0604020202020204" pitchFamily="34" charset="0"/>
              </a:rPr>
              <a:t>»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122" name="AutoShape 2" descr="Золото картинки, стоковые фото Золото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4"/>
          <a:srcRect/>
          <a:stretch>
            <a:fillRect/>
          </a:stretch>
        </p:blipFill>
        <p:spPr bwMode="auto">
          <a:xfrm>
            <a:off x="571472" y="3643314"/>
            <a:ext cx="3357586" cy="2786082"/>
          </a:xfrm>
          <a:prstGeom prst="rect">
            <a:avLst/>
          </a:prstGeom>
          <a:noFill/>
          <a:ln w="9525">
            <a:noFill/>
            <a:miter lim="800000"/>
            <a:headEnd/>
            <a:tailEnd/>
          </a:ln>
          <a:effectLst/>
        </p:spPr>
      </p:pic>
      <p:pic>
        <p:nvPicPr>
          <p:cNvPr id="5125" name="Picture 5" descr="Серебро 925 пробы. Что такое 925 проба? История возникновения - SilverS"/>
          <p:cNvPicPr>
            <a:picLocks noChangeAspect="1" noChangeArrowheads="1"/>
          </p:cNvPicPr>
          <p:nvPr/>
        </p:nvPicPr>
        <p:blipFill>
          <a:blip r:embed="rId5"/>
          <a:srcRect/>
          <a:stretch>
            <a:fillRect/>
          </a:stretch>
        </p:blipFill>
        <p:spPr bwMode="auto">
          <a:xfrm>
            <a:off x="4643438" y="3571876"/>
            <a:ext cx="4193902" cy="3009893"/>
          </a:xfrm>
          <a:prstGeom prst="rect">
            <a:avLst/>
          </a:prstGeom>
          <a:noFill/>
        </p:spPr>
      </p:pic>
    </p:spTree>
    <p:extLst>
      <p:ext uri="{BB962C8B-B14F-4D97-AF65-F5344CB8AC3E}">
        <p14:creationId xmlns="" xmlns:p14="http://schemas.microsoft.com/office/powerpoint/2010/main"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85800" y="1142985"/>
            <a:ext cx="7772400" cy="857255"/>
          </a:xfrm>
        </p:spPr>
        <p:txBody>
          <a:bodyPr>
            <a:noAutofit/>
          </a:bodyPr>
          <a:lstStyle/>
          <a:p>
            <a:r>
              <a:rPr lang="kk-KZ" sz="3200" b="1" i="1" dirty="0" smtClean="0"/>
              <a:t>Алтынды гравитациялық әдіспен байыту</a:t>
            </a:r>
            <a:r>
              <a:rPr lang="ru-RU" sz="3200" b="1" i="1" dirty="0" smtClean="0">
                <a:latin typeface="Arial" panose="020B0604020202020204" pitchFamily="34" charset="0"/>
                <a:cs typeface="Arial" panose="020B0604020202020204" pitchFamily="34" charset="0"/>
              </a:rPr>
              <a:t/>
            </a:r>
            <a:br>
              <a:rPr lang="ru-RU" sz="3200" b="1" i="1" dirty="0" smtClean="0">
                <a:latin typeface="Arial" panose="020B0604020202020204" pitchFamily="34" charset="0"/>
                <a:cs typeface="Arial" panose="020B0604020202020204" pitchFamily="34" charset="0"/>
              </a:rPr>
            </a:br>
            <a:endParaRPr lang="ru-RU" sz="32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357158" y="1857364"/>
            <a:ext cx="8501122" cy="4429156"/>
          </a:xfrm>
        </p:spPr>
        <p:txBody>
          <a:bodyPr>
            <a:noAutofit/>
          </a:bodyPr>
          <a:lstStyle/>
          <a:p>
            <a:r>
              <a:rPr lang="kk-KZ" sz="2000" dirty="0" smtClean="0">
                <a:solidFill>
                  <a:schemeClr val="tx1"/>
                </a:solidFill>
              </a:rPr>
              <a:t>        </a:t>
            </a:r>
            <a:r>
              <a:rPr lang="kk-KZ" sz="2000" dirty="0" smtClean="0"/>
              <a:t> </a:t>
            </a:r>
            <a:r>
              <a:rPr lang="kk-KZ" sz="2400" dirty="0" smtClean="0">
                <a:solidFill>
                  <a:schemeClr val="tx1"/>
                </a:solidFill>
                <a:latin typeface="Times New Roman" pitchFamily="18" charset="0"/>
                <a:cs typeface="Times New Roman" pitchFamily="18" charset="0"/>
              </a:rPr>
              <a:t>Құрамында алтыны бар кендерден ірі және бос алтынды бөліп алу үшін </a:t>
            </a:r>
            <a:r>
              <a:rPr lang="kk-KZ" sz="2400" b="1" dirty="0" smtClean="0">
                <a:solidFill>
                  <a:schemeClr val="tx1"/>
                </a:solidFill>
                <a:latin typeface="Times New Roman" pitchFamily="18" charset="0"/>
                <a:cs typeface="Times New Roman" pitchFamily="18" charset="0"/>
              </a:rPr>
              <a:t>гравитациялық әдісті</a:t>
            </a:r>
            <a:r>
              <a:rPr lang="kk-KZ" sz="2400" dirty="0" smtClean="0">
                <a:solidFill>
                  <a:schemeClr val="tx1"/>
                </a:solidFill>
                <a:latin typeface="Times New Roman" pitchFamily="18" charset="0"/>
                <a:cs typeface="Times New Roman" pitchFamily="18" charset="0"/>
              </a:rPr>
              <a:t> пайдаланады. Бұл әдіспен минералдарды бөлу олардың түйіршіктерінің белгілі ортада (суда не ауада) шөгу жылдамдықтарының арасындағы айырмашылыққа негізделген. Ал шөгу жылдамдығы түйіршіктердің массасына байланысты. Массаны анықтайтын параметрлер: минералдардың тығыздығы және түйіршіктердің диаметрлеріне байланысты көлемі. Кейінгі параметр өзгермелі өлшем, ал тығыздық әр минералға тәуелді өзгермейтін қасиет. Осыған байланысты гравитациялық байыту әдісі минералдардың тығыздық қасиетіне негізделген.</a:t>
            </a:r>
            <a:endParaRPr lang="ru-RU" sz="2400" dirty="0" smtClean="0">
              <a:solidFill>
                <a:schemeClr val="tx1"/>
              </a:solidFill>
              <a:latin typeface="Times New Roman" pitchFamily="18" charset="0"/>
              <a:cs typeface="Times New Roman" pitchFamily="18" charset="0"/>
            </a:endParaRPr>
          </a:p>
          <a:p>
            <a:pPr algn="l"/>
            <a:endParaRPr lang="ru-RU" sz="1800" dirty="0" smtClean="0">
              <a:solidFill>
                <a:schemeClr val="tx1"/>
              </a:solidFill>
            </a:endParaRPr>
          </a:p>
          <a:p>
            <a:endParaRPr lang="ru-RU" sz="2400"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i="1" dirty="0" smtClean="0">
                <a:solidFill>
                  <a:schemeClr val="accent1">
                    <a:lumMod val="75000"/>
                  </a:schemeClr>
                </a:solidFill>
                <a:latin typeface="Arial" panose="020B0604020202020204" pitchFamily="34" charset="0"/>
                <a:cs typeface="Arial" panose="020B0604020202020204" pitchFamily="34" charset="0"/>
              </a:rPr>
              <a:t>«</a:t>
            </a:r>
            <a:r>
              <a:rPr lang="ru-RU" b="1" dirty="0" err="1" smtClean="0">
                <a:solidFill>
                  <a:schemeClr val="accent1">
                    <a:lumMod val="75000"/>
                  </a:schemeClr>
                </a:solidFill>
                <a:latin typeface="Arial" panose="020B0604020202020204" pitchFamily="34" charset="0"/>
                <a:cs typeface="Arial" panose="020B0604020202020204" pitchFamily="34" charset="0"/>
              </a:rPr>
              <a:t>Асыл</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металдар</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металлургиясы</a:t>
            </a:r>
            <a:r>
              <a:rPr lang="ru-RU" i="1" dirty="0" smtClean="0">
                <a:solidFill>
                  <a:schemeClr val="accent1">
                    <a:lumMod val="75000"/>
                  </a:schemeClr>
                </a:solidFill>
                <a:latin typeface="Arial" panose="020B0604020202020204" pitchFamily="34" charset="0"/>
                <a:cs typeface="Arial" panose="020B0604020202020204" pitchFamily="34" charset="0"/>
              </a:rPr>
              <a:t>» курсы.Тақырып 1. </a:t>
            </a:r>
            <a:endParaRPr lang="ru-RU" i="1"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57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16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229600" cy="500066"/>
          </a:xfrm>
        </p:spPr>
        <p:txBody>
          <a:bodyPr>
            <a:normAutofit fontScale="90000"/>
          </a:bodyPr>
          <a:lstStyle/>
          <a:p>
            <a:r>
              <a:rPr lang="kk-KZ" sz="3600" b="1" i="1" dirty="0" smtClean="0"/>
              <a:t>Отсадка</a:t>
            </a:r>
            <a:endParaRPr lang="ru-RU" dirty="0"/>
          </a:p>
        </p:txBody>
      </p:sp>
      <p:sp>
        <p:nvSpPr>
          <p:cNvPr id="3" name="Содержимое 2"/>
          <p:cNvSpPr>
            <a:spLocks noGrp="1"/>
          </p:cNvSpPr>
          <p:nvPr>
            <p:ph idx="1"/>
          </p:nvPr>
        </p:nvSpPr>
        <p:spPr>
          <a:xfrm>
            <a:off x="457200" y="1071546"/>
            <a:ext cx="8229600" cy="5054617"/>
          </a:xfrm>
        </p:spPr>
        <p:txBody>
          <a:bodyPr>
            <a:normAutofit fontScale="77500" lnSpcReduction="20000"/>
          </a:bodyPr>
          <a:lstStyle/>
          <a:p>
            <a:pPr algn="ctr">
              <a:buNone/>
            </a:pPr>
            <a:r>
              <a:rPr lang="kk-KZ" sz="2800" dirty="0" smtClean="0">
                <a:latin typeface="Times New Roman" pitchFamily="18" charset="0"/>
                <a:cs typeface="Times New Roman" pitchFamily="18" charset="0"/>
              </a:rPr>
              <a:t>Гравитациялық байыту процесінің ішінде отсадка ең жиі қолданылатын және ең өнімді процесс. </a:t>
            </a:r>
            <a:r>
              <a:rPr lang="kk-KZ" sz="2800" i="1" dirty="0" smtClean="0">
                <a:latin typeface="Times New Roman" pitchFamily="18" charset="0"/>
                <a:cs typeface="Times New Roman" pitchFamily="18" charset="0"/>
              </a:rPr>
              <a:t>Отсадка</a:t>
            </a:r>
            <a:r>
              <a:rPr lang="kk-KZ" sz="2800" dirty="0" smtClean="0">
                <a:latin typeface="Times New Roman" pitchFamily="18" charset="0"/>
                <a:cs typeface="Times New Roman" pitchFamily="18" charset="0"/>
              </a:rPr>
              <a:t> деп әртүрлі минералдар түйіршіктерінің тік бағытта жоғары-төмен қозғалатын су не ауа әсерімен тығыздықтарына қарай бөліну процесін атайды. Әр түрлі минералдар түйіршіктерінің бір-бірінен жақсы бөлінуі соларға әсерлерін тигізетін күштердің айырмашылығына байланысты. Неғұрлым олардың айырмашылығы үлкен болса, соғұрлым минералдар түйіршіктері жақсы бөлінеді. Отсадкалауда қолданылатын машиналардың қай түрі болмасын ішінде су тұратын камерадан тұрады. </a:t>
            </a:r>
            <a:r>
              <a:rPr lang="kk-KZ" sz="2800" dirty="0" smtClean="0">
                <a:latin typeface="Times New Roman" pitchFamily="18" charset="0"/>
                <a:cs typeface="Times New Roman" pitchFamily="18" charset="0"/>
              </a:rPr>
              <a:t>Камера </a:t>
            </a:r>
            <a:r>
              <a:rPr lang="kk-KZ" sz="2800" dirty="0" smtClean="0">
                <a:latin typeface="Times New Roman" pitchFamily="18" charset="0"/>
                <a:cs typeface="Times New Roman" pitchFamily="18" charset="0"/>
              </a:rPr>
              <a:t>ішінде тор орналасқан. Су арнаулы қондырғымен тік бағытта жоғары- төмен бағытта шайқалмалы қозғалысқа келтіріледі. Жеңіл түйіршіктер төмен шөкпейтін бет қабаттарда жиналады, ал ауырлары төмен бағытта жылжып, астыңғы қабатқа жиналады. Осылайша екі қабатқа бөлініп жиналған әртүрлі минералдар түйіршіктерін камерадан үздіксіз шығарып отырады.</a:t>
            </a:r>
            <a:endParaRPr lang="ru-RU" sz="2800" dirty="0" smtClean="0">
              <a:latin typeface="Times New Roman" pitchFamily="18" charset="0"/>
              <a:cs typeface="Times New Roman" pitchFamily="18" charset="0"/>
            </a:endParaRPr>
          </a:p>
          <a:p>
            <a:endParaRPr lang="ru-RU" sz="2000"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Autofit/>
          </a:bodyPr>
          <a:lstStyle/>
          <a:p>
            <a:r>
              <a:rPr lang="kk-KZ" sz="3600" b="1" i="1" dirty="0" smtClean="0"/>
              <a:t>Отсадка</a:t>
            </a:r>
            <a:endParaRPr lang="ru-RU" sz="3600" i="1"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p:cNvPicPr>
            <a:picLocks noGrp="1" noChangeAspect="1" noChangeArrowheads="1"/>
          </p:cNvPicPr>
          <p:nvPr>
            <p:ph idx="1"/>
          </p:nvPr>
        </p:nvPicPr>
        <p:blipFill>
          <a:blip r:embed="rId3"/>
          <a:srcRect l="44676" t="34093" r="20715" b="24868"/>
          <a:stretch>
            <a:fillRect/>
          </a:stretch>
        </p:blipFill>
        <p:spPr bwMode="auto">
          <a:xfrm>
            <a:off x="357158" y="1357298"/>
            <a:ext cx="7858180" cy="485778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29600" cy="1143000"/>
          </a:xfrm>
        </p:spPr>
        <p:txBody>
          <a:bodyPr>
            <a:normAutofit fontScale="90000"/>
          </a:bodyPr>
          <a:lstStyle/>
          <a:p>
            <a:r>
              <a:rPr lang="kk-KZ" sz="3600" b="1" i="1" dirty="0" smtClean="0"/>
              <a:t>Концентрациялық үстелдерде байыту</a:t>
            </a:r>
            <a:endParaRPr lang="ru-RU" dirty="0"/>
          </a:p>
        </p:txBody>
      </p:sp>
      <p:sp>
        <p:nvSpPr>
          <p:cNvPr id="3" name="Содержимое 2"/>
          <p:cNvSpPr>
            <a:spLocks noGrp="1"/>
          </p:cNvSpPr>
          <p:nvPr>
            <p:ph idx="1"/>
          </p:nvPr>
        </p:nvSpPr>
        <p:spPr>
          <a:xfrm>
            <a:off x="457200" y="1142984"/>
            <a:ext cx="8229600" cy="4983179"/>
          </a:xfrm>
        </p:spPr>
        <p:txBody>
          <a:bodyPr>
            <a:normAutofit/>
          </a:bodyPr>
          <a:lstStyle/>
          <a:p>
            <a:pPr algn="ctr">
              <a:buNone/>
            </a:pPr>
            <a:r>
              <a:rPr lang="ru-RU" dirty="0" smtClean="0"/>
              <a:t>    </a:t>
            </a:r>
            <a:r>
              <a:rPr lang="kk-KZ" sz="2400" dirty="0" smtClean="0">
                <a:latin typeface="Times New Roman" pitchFamily="18" charset="0"/>
                <a:cs typeface="Times New Roman" pitchFamily="18" charset="0"/>
              </a:rPr>
              <a:t>Концентрациялау үстелдерінде әртүрлі минералдар ілгерінді-кейінді ассиметриялық тербелісте болатын еңкіш жазық столбетінде (дека) ағатын жұқа су қабатында тығыздықтарының айырмашылығына қарай бөлінеді. Су үстелдің қозғалысына көлденең бағытта ағады. </a:t>
            </a:r>
            <a:endParaRPr lang="ru-RU" sz="2400"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 </a:t>
            </a:r>
            <a:endParaRPr lang="kk-KZ" sz="2800" dirty="0" smtClean="0">
              <a:latin typeface="Times New Roman" pitchFamily="18" charset="0"/>
              <a:cs typeface="Times New Roman" pitchFamily="18" charset="0"/>
            </a:endParaRPr>
          </a:p>
          <a:p>
            <a:pPr>
              <a:buNone/>
            </a:pPr>
            <a:endParaRPr lang="ru-RU" sz="2900" dirty="0" smtClean="0"/>
          </a:p>
          <a:p>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Рисунок 4"/>
          <p:cNvPicPr/>
          <p:nvPr/>
        </p:nvPicPr>
        <p:blipFill>
          <a:blip r:embed="rId3"/>
          <a:srcRect/>
          <a:stretch>
            <a:fillRect/>
          </a:stretch>
        </p:blipFill>
        <p:spPr bwMode="auto">
          <a:xfrm>
            <a:off x="1142976" y="3214686"/>
            <a:ext cx="7315214" cy="311943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r>
              <a:rPr lang="kk-KZ" sz="4000" b="1" i="1" dirty="0" smtClean="0"/>
              <a:t>Концентрациялық </a:t>
            </a:r>
            <a:r>
              <a:rPr lang="kk-KZ" sz="4000" b="1" i="1" dirty="0" smtClean="0"/>
              <a:t>үстелдер</a:t>
            </a:r>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p:cNvPicPr>
            <a:picLocks noGrp="1" noChangeAspect="1" noChangeArrowheads="1"/>
          </p:cNvPicPr>
          <p:nvPr>
            <p:ph idx="1"/>
          </p:nvPr>
        </p:nvPicPr>
        <p:blipFill>
          <a:blip r:embed="rId3"/>
          <a:srcRect l="42857" t="34913" r="22321" b="30149"/>
          <a:stretch>
            <a:fillRect/>
          </a:stretch>
        </p:blipFill>
        <p:spPr bwMode="auto">
          <a:xfrm>
            <a:off x="500034" y="1071546"/>
            <a:ext cx="8215370" cy="535785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229600" cy="1143000"/>
          </a:xfrm>
        </p:spPr>
        <p:txBody>
          <a:bodyPr>
            <a:noAutofit/>
          </a:bodyPr>
          <a:lstStyle/>
          <a:p>
            <a:r>
              <a:rPr lang="kk-KZ" sz="3600" b="1" i="1" dirty="0" smtClean="0"/>
              <a:t>Шлюздерде байыту</a:t>
            </a:r>
            <a:endParaRPr lang="ru-RU" sz="3600" i="1"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14348" cy="60691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Содержимое 4"/>
          <p:cNvSpPr>
            <a:spLocks noGrp="1"/>
          </p:cNvSpPr>
          <p:nvPr>
            <p:ph idx="1"/>
          </p:nvPr>
        </p:nvSpPr>
        <p:spPr>
          <a:xfrm>
            <a:off x="457200" y="1357298"/>
            <a:ext cx="8229600" cy="4768865"/>
          </a:xfrm>
        </p:spPr>
        <p:txBody>
          <a:bodyPr>
            <a:normAutofit fontScale="70000" lnSpcReduction="20000"/>
          </a:bodyPr>
          <a:lstStyle/>
          <a:p>
            <a:r>
              <a:rPr lang="kk-KZ" sz="3400" dirty="0" smtClean="0">
                <a:latin typeface="Times New Roman" pitchFamily="18" charset="0"/>
                <a:cs typeface="Times New Roman" pitchFamily="18" charset="0"/>
              </a:rPr>
              <a:t>Шлюздер ең қарапайым байыту аппараттарына жатады. Оның байырғы түрі көлденеңі кейде 2 метрге жететін көлбеу орналасқан ұзын науа. Ұзындығы бірнеше метрден ондаған метрге жетуі мүмкін. Шлюзге бастапқы кен сумен раналасқан күйде түседі. Судың мөлшері кеннен </a:t>
            </a:r>
            <a:r>
              <a:rPr lang="kk-KZ" sz="3400" dirty="0" smtClean="0">
                <a:latin typeface="Times New Roman" pitchFamily="18" charset="0"/>
                <a:cs typeface="Times New Roman" pitchFamily="18" charset="0"/>
              </a:rPr>
              <a:t>5-10рет артық </a:t>
            </a:r>
            <a:r>
              <a:rPr lang="kk-KZ" sz="3400" dirty="0" smtClean="0">
                <a:latin typeface="Times New Roman" pitchFamily="18" charset="0"/>
                <a:cs typeface="Times New Roman" pitchFamily="18" charset="0"/>
              </a:rPr>
              <a:t>болуы тиіс. Оның күші шлюзге түскен затты ағызып әкететіндей болуы қажет. Себебі затты қозғалысқа келтіретін бұл процесте басқа күш жоқ.</a:t>
            </a:r>
            <a:endParaRPr lang="ru-RU" sz="3400" dirty="0" smtClean="0">
              <a:latin typeface="Times New Roman" pitchFamily="18" charset="0"/>
              <a:cs typeface="Times New Roman" pitchFamily="18" charset="0"/>
            </a:endParaRPr>
          </a:p>
          <a:p>
            <a:r>
              <a:rPr lang="kk-KZ" sz="3400" dirty="0" smtClean="0">
                <a:latin typeface="Times New Roman" pitchFamily="18" charset="0"/>
                <a:cs typeface="Times New Roman" pitchFamily="18" charset="0"/>
              </a:rPr>
              <a:t>Минералдар түйіршіктерінің бөлінуіне екі күш әсер етеді: олардың салмақтары және судың ағызу күші. Жылжи ағу процесінде ауыр түйіршіктер біртіндеп астыңғы қабатқа жиналады, ал жеңіл түйіршіктер бет қабатта қалып сумен ағады. Астыңғы қабатқа жиналған ауыр түйіршіктер ақпай сол орнында қалу үшін науа түбі әртүрлі әдіспен кедір-бұдырлы жасалады. Оларды трафарет деп атайды.</a:t>
            </a:r>
            <a:endParaRPr lang="ru-RU" sz="3400" dirty="0" smtClean="0">
              <a:latin typeface="Times New Roman" pitchFamily="18" charset="0"/>
              <a:cs typeface="Times New Roman" pitchFamily="18" charset="0"/>
            </a:endParaRP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b="1" i="1" dirty="0" smtClean="0"/>
              <a:t>Шлюздерде байыту</a:t>
            </a:r>
            <a:endParaRPr lang="ru-RU" sz="3200" i="1"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p:cNvPicPr>
            <a:picLocks noGrp="1" noChangeAspect="1" noChangeArrowheads="1"/>
          </p:cNvPicPr>
          <p:nvPr>
            <p:ph idx="1"/>
          </p:nvPr>
        </p:nvPicPr>
        <p:blipFill>
          <a:blip r:embed="rId3"/>
          <a:srcRect l="27814" t="21466" r="28622" b="37994"/>
          <a:stretch>
            <a:fillRect/>
          </a:stretch>
        </p:blipFill>
        <p:spPr bwMode="auto">
          <a:xfrm>
            <a:off x="857224" y="1643050"/>
            <a:ext cx="7715304" cy="435771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b="1" i="1" dirty="0" smtClean="0"/>
              <a:t>Винтті бөлгіштерде байыту</a:t>
            </a:r>
            <a:endParaRPr lang="ru-RU" sz="3600" b="1" i="1"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7158" y="285728"/>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Содержимое 4"/>
          <p:cNvSpPr>
            <a:spLocks noGrp="1"/>
          </p:cNvSpPr>
          <p:nvPr>
            <p:ph idx="1"/>
          </p:nvPr>
        </p:nvSpPr>
        <p:spPr/>
        <p:txBody>
          <a:bodyPr>
            <a:normAutofit fontScale="25000" lnSpcReduction="20000"/>
          </a:bodyPr>
          <a:lstStyle/>
          <a:p>
            <a:pPr algn="just"/>
            <a:r>
              <a:rPr lang="ru-RU" sz="8000" dirty="0" smtClean="0">
                <a:latin typeface="Times New Roman" pitchFamily="18" charset="0"/>
                <a:cs typeface="Times New Roman" pitchFamily="18" charset="0"/>
              </a:rPr>
              <a:t> </a:t>
            </a:r>
            <a:r>
              <a:rPr lang="kk-KZ" sz="8000" i="1" dirty="0" smtClean="0">
                <a:latin typeface="Times New Roman" pitchFamily="18" charset="0"/>
                <a:cs typeface="Times New Roman" pitchFamily="18" charset="0"/>
              </a:rPr>
              <a:t>Винтті бөлгіштер</a:t>
            </a:r>
            <a:r>
              <a:rPr lang="kk-KZ" sz="8000" dirty="0" smtClean="0">
                <a:latin typeface="Times New Roman" pitchFamily="18" charset="0"/>
                <a:cs typeface="Times New Roman" pitchFamily="18" charset="0"/>
              </a:rPr>
              <a:t> конструкциясында қойыртпақ ағатын науа түзу пішінді емес, тік бағытта орналасқан спираль пішінді. Қойыртпақ спиральді науаның жоғарғы басына түседі де, төмен қарай ағады. </a:t>
            </a:r>
            <a:endParaRPr lang="ru-RU" sz="8000" dirty="0" smtClean="0">
              <a:latin typeface="Times New Roman" pitchFamily="18" charset="0"/>
              <a:cs typeface="Times New Roman" pitchFamily="18" charset="0"/>
            </a:endParaRPr>
          </a:p>
          <a:p>
            <a:pPr algn="just"/>
            <a:r>
              <a:rPr lang="kk-KZ" sz="8000" dirty="0" smtClean="0">
                <a:latin typeface="Times New Roman" pitchFamily="18" charset="0"/>
                <a:cs typeface="Times New Roman" pitchFamily="18" charset="0"/>
              </a:rPr>
              <a:t>Бұл аппараттағы процестің негізгі ерекшелігі – түйіршіктерге үш күш әсер етеді: салмағы, судың ағызу күші және ортадан тепкіш күш. Соңғы күш қойыртпақтың айналмалы траекториямен қозғалу нәтижесінен туады. Осы үшінші күштің қосымша әсерінің арқасында тығыздығы әртүрлі минерал түйіршіктерінің бөліну дәрежесі шлюздегіден жоғары. Ең ауыр түйіршіктер дөңгелектенген науа түбінің ортасымен және астыңғы қабатта жылжиды. Ал жеңіл түйіршіктер үстіңгі қабатта және ортадан тепкіш күш әсерімен науаның сыртқы бүйір қабырғасына тебіле жылжып ағады. Осы сыртқы үстіңгі қабаттағы түйіршіктер сумен ағып науаның төменгі шетінен төгіледі. Астыңғы қабаттағы затты үздіксіз бөліп, аппарттардан шығару үшін науа түбінде бір-бірінен белгілі қашықтықта тесіктер жасалған. Олар түтікшелермен спиральді жолдың ортасына тік орналасқан құбырға жалғастырылған. Тесіктерге түскен зат сол құбыр бойымен құлап, оның төменгі шетінен шығады.</a:t>
            </a:r>
            <a:endParaRPr lang="ru-RU" sz="8000" dirty="0" smtClean="0">
              <a:latin typeface="Times New Roman" pitchFamily="18" charset="0"/>
              <a:cs typeface="Times New Roman" pitchFamily="18" charset="0"/>
            </a:endParaRP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t>Винтті бөлгіштерде байыту</a:t>
            </a:r>
            <a:endParaRPr lang="ru-RU" b="1" i="1" dirty="0"/>
          </a:p>
        </p:txBody>
      </p:sp>
      <p:pic>
        <p:nvPicPr>
          <p:cNvPr id="5" name="Содержимое 4" descr="C:\Users\user\Desktop\16200859-50af-473f-b4a9-e2e498b4e7a4.jpg"/>
          <p:cNvPicPr>
            <a:picLocks noGrp="1"/>
          </p:cNvPicPr>
          <p:nvPr>
            <p:ph idx="1"/>
          </p:nvPr>
        </p:nvPicPr>
        <p:blipFill>
          <a:blip r:embed="rId2"/>
          <a:srcRect l="7050" t="32438" r="19321" b="11741"/>
          <a:stretch>
            <a:fillRect/>
          </a:stretch>
        </p:blipFill>
        <p:spPr bwMode="auto">
          <a:xfrm>
            <a:off x="1714480" y="1285860"/>
            <a:ext cx="6072230" cy="53578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555</Words>
  <Application>Microsoft Office PowerPoint</Application>
  <PresentationFormat>Экран (4:3)</PresentationFormat>
  <Paragraphs>25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Алтын өнеркәсібі</vt:lpstr>
      <vt:lpstr>Алтынды гравитациялық әдіспен байыту </vt:lpstr>
      <vt:lpstr>Отсадка</vt:lpstr>
      <vt:lpstr>Отсадка</vt:lpstr>
      <vt:lpstr>Концентрациялық үстелдерде байыту</vt:lpstr>
      <vt:lpstr>Концентрациялық үстелдер</vt:lpstr>
      <vt:lpstr>Шлюздерде байыту</vt:lpstr>
      <vt:lpstr>Шлюздерде байыту</vt:lpstr>
      <vt:lpstr>Винтті бөлгіштерде байыту</vt:lpstr>
      <vt:lpstr>Винтті бөлгіштерде байыту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42</cp:revision>
  <dcterms:created xsi:type="dcterms:W3CDTF">2020-02-03T08:48:04Z</dcterms:created>
  <dcterms:modified xsi:type="dcterms:W3CDTF">2021-09-17T16:56:29Z</dcterms:modified>
</cp:coreProperties>
</file>